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blipFill rotWithShape="1">
            <a:blip r:embed="rId1"/>
            <a:srcRect l="0" t="0" r="0" b="0"/>
            <a:tile tx="0" ty="0" sx="100000" sy="100000" flip="none" algn="tl"/>
          </a:blip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67665E">
              <a:alpha val="30000"/>
            </a:srgbClr>
          </a:solidFill>
        </a:fill>
      </a:tcStyle>
    </a:wholeTbl>
    <a:band2H>
      <a:tcTxStyle b="def" i="def"/>
      <a:tcStyle>
        <a:tcBdr/>
        <a:fill>
          <a:solidFill>
            <a:srgbClr val="67665E">
              <a:alpha val="40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67665E">
              <a:alpha val="5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53534A">
              <a:alpha val="60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53534A">
              <a:alpha val="6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65E">
              <a:alpha val="1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_rels/tableStyles.xml.rels><?xml version="1.0" encoding="UTF-8" standalone="yes"?><Relationships xmlns="http://schemas.openxmlformats.org/package/2006/relationships"><Relationship Id="rId1" Type="http://schemas.openxmlformats.org/officeDocument/2006/relationships/image" Target="media/image59.png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9" name="Shape 11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type="title"/>
          </p:nvPr>
        </p:nvSpPr>
        <p:spPr>
          <a:xfrm>
            <a:off x="901700" y="3060700"/>
            <a:ext cx="11201400" cy="17145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3" name="Shape 13"/>
          <p:cNvSpPr/>
          <p:nvPr>
            <p:ph type="body" sz="quarter" idx="1"/>
          </p:nvPr>
        </p:nvSpPr>
        <p:spPr>
          <a:xfrm>
            <a:off x="901700" y="4775200"/>
            <a:ext cx="11201400" cy="15367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1pPr>
            <a:lvl2pPr marL="0" indent="2286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2pPr>
            <a:lvl3pPr marL="0" indent="4572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3pPr>
            <a:lvl4pPr marL="0" indent="6858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4pPr>
            <a:lvl5pPr marL="0" indent="9144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" name="Shape 14"/>
          <p:cNvSpPr/>
          <p:nvPr>
            <p:ph type="sldNum" sz="quarter" idx="2"/>
          </p:nvPr>
        </p:nvSpPr>
        <p:spPr>
          <a:xfrm>
            <a:off x="6303924" y="9258300"/>
            <a:ext cx="409652" cy="4191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type="body" sz="quarter" idx="13"/>
          </p:nvPr>
        </p:nvSpPr>
        <p:spPr>
          <a:xfrm>
            <a:off x="1270000" y="6362700"/>
            <a:ext cx="10464800" cy="660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90000"/>
              </a:lnSpc>
              <a:spcBef>
                <a:spcPts val="1200"/>
              </a:spcBef>
              <a:buSzTx/>
              <a:buNone/>
              <a:defRPr i="1" sz="3200">
                <a:latin typeface="+mn-lt"/>
                <a:ea typeface="+mn-ea"/>
                <a:cs typeface="+mn-cs"/>
                <a:sym typeface="Avenir Next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6" name="Shape 96"/>
          <p:cNvSpPr/>
          <p:nvPr>
            <p:ph type="body" sz="quarter" idx="14"/>
          </p:nvPr>
        </p:nvSpPr>
        <p:spPr>
          <a:xfrm>
            <a:off x="1270000" y="4235857"/>
            <a:ext cx="10464800" cy="74848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90000"/>
              </a:lnSpc>
              <a:buSzTx/>
              <a:buNone/>
              <a:defRPr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97" name="Shape 9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5" name="Shape 10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halk_line_box_10x7.png"/>
          <p:cNvPicPr>
            <a:picLocks noChangeAspect="0"/>
          </p:cNvPicPr>
          <p:nvPr/>
        </p:nvPicPr>
        <p:blipFill>
          <a:blip r:embed="rId2">
            <a:alphaModFix amt="45000"/>
            <a:extLst/>
          </a:blip>
          <a:stretch>
            <a:fillRect/>
          </a:stretch>
        </p:blipFill>
        <p:spPr>
          <a:xfrm>
            <a:off x="317500" y="6794500"/>
            <a:ext cx="12344400" cy="233680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hape 22"/>
          <p:cNvSpPr/>
          <p:nvPr>
            <p:ph type="pic" idx="13"/>
          </p:nvPr>
        </p:nvSpPr>
        <p:spPr>
          <a:xfrm>
            <a:off x="393700" y="381000"/>
            <a:ext cx="12217400" cy="6146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3" name="Shape 23"/>
          <p:cNvSpPr/>
          <p:nvPr>
            <p:ph type="title"/>
          </p:nvPr>
        </p:nvSpPr>
        <p:spPr>
          <a:xfrm>
            <a:off x="901700" y="6934200"/>
            <a:ext cx="11201400" cy="9525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24" name="Shape 24"/>
          <p:cNvSpPr/>
          <p:nvPr>
            <p:ph type="body" sz="quarter" idx="1"/>
          </p:nvPr>
        </p:nvSpPr>
        <p:spPr>
          <a:xfrm>
            <a:off x="901700" y="7823200"/>
            <a:ext cx="11201400" cy="12065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1pPr>
            <a:lvl2pPr marL="0" indent="2286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2pPr>
            <a:lvl3pPr marL="0" indent="4572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3pPr>
            <a:lvl4pPr marL="0" indent="6858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4pPr>
            <a:lvl5pPr marL="0" indent="9144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5" name="Shape 25"/>
          <p:cNvSpPr/>
          <p:nvPr>
            <p:ph type="sldNum" sz="quarter" idx="2"/>
          </p:nvPr>
        </p:nvSpPr>
        <p:spPr>
          <a:xfrm>
            <a:off x="6303924" y="9258300"/>
            <a:ext cx="409652" cy="4191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xfrm>
            <a:off x="901700" y="3898900"/>
            <a:ext cx="11201400" cy="1943100"/>
          </a:xfrm>
          <a:prstGeom prst="rect">
            <a:avLst/>
          </a:prstGeom>
        </p:spPr>
        <p:txBody>
          <a:bodyPr anchor="ctr"/>
          <a:lstStyle/>
          <a:p>
            <a:pPr/>
            <a:r>
              <a:t>标题文本</a:t>
            </a:r>
          </a:p>
        </p:txBody>
      </p:sp>
      <p:sp>
        <p:nvSpPr>
          <p:cNvPr id="33" name="Shape 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pic" sz="half" idx="13"/>
          </p:nvPr>
        </p:nvSpPr>
        <p:spPr>
          <a:xfrm>
            <a:off x="6451600" y="1066800"/>
            <a:ext cx="5626100" cy="7632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1" name="Shape 41"/>
          <p:cNvSpPr/>
          <p:nvPr>
            <p:ph type="title"/>
          </p:nvPr>
        </p:nvSpPr>
        <p:spPr>
          <a:xfrm>
            <a:off x="901700" y="927100"/>
            <a:ext cx="5080000" cy="41021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42" name="Shape 42"/>
          <p:cNvSpPr/>
          <p:nvPr>
            <p:ph type="body" sz="quarter" idx="1"/>
          </p:nvPr>
        </p:nvSpPr>
        <p:spPr>
          <a:xfrm>
            <a:off x="901700" y="5029200"/>
            <a:ext cx="5080000" cy="36830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1pPr>
            <a:lvl2pPr marL="0" indent="2286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2pPr>
            <a:lvl3pPr marL="0" indent="4572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3pPr>
            <a:lvl4pPr marL="0" indent="6858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4pPr>
            <a:lvl5pPr marL="0" indent="9144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3" name="Shape 43"/>
          <p:cNvSpPr/>
          <p:nvPr>
            <p:ph type="sldNum" sz="quarter" idx="2"/>
          </p:nvPr>
        </p:nvSpPr>
        <p:spPr>
          <a:xfrm>
            <a:off x="6303924" y="9258300"/>
            <a:ext cx="409652" cy="4191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1" name="Shape 5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9" name="Shape 5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0" name="Shape 6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type="pic" sz="half" idx="13"/>
          </p:nvPr>
        </p:nvSpPr>
        <p:spPr>
          <a:xfrm>
            <a:off x="6769100" y="2603500"/>
            <a:ext cx="5308600" cy="5969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8" name="Shape 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9" name="Shape 69"/>
          <p:cNvSpPr/>
          <p:nvPr>
            <p:ph type="body" sz="half" idx="1"/>
          </p:nvPr>
        </p:nvSpPr>
        <p:spPr>
          <a:xfrm>
            <a:off x="901700" y="2603500"/>
            <a:ext cx="5334000" cy="5969000"/>
          </a:xfrm>
          <a:prstGeom prst="rect">
            <a:avLst/>
          </a:prstGeom>
        </p:spPr>
        <p:txBody>
          <a:bodyPr/>
          <a:lstStyle>
            <a:lvl1pPr marL="393700" indent="-393700">
              <a:lnSpc>
                <a:spcPct val="90000"/>
              </a:lnSpc>
              <a:spcBef>
                <a:spcPts val="2800"/>
              </a:spcBef>
              <a:defRPr sz="3200"/>
            </a:lvl1pPr>
            <a:lvl2pPr marL="787400" indent="-393700">
              <a:lnSpc>
                <a:spcPct val="90000"/>
              </a:lnSpc>
              <a:spcBef>
                <a:spcPts val="2800"/>
              </a:spcBef>
              <a:defRPr sz="3200"/>
            </a:lvl2pPr>
            <a:lvl3pPr marL="1181100" indent="-393700">
              <a:lnSpc>
                <a:spcPct val="90000"/>
              </a:lnSpc>
              <a:spcBef>
                <a:spcPts val="2800"/>
              </a:spcBef>
              <a:defRPr sz="3200"/>
            </a:lvl3pPr>
            <a:lvl4pPr marL="1574800" indent="-393700">
              <a:lnSpc>
                <a:spcPct val="90000"/>
              </a:lnSpc>
              <a:spcBef>
                <a:spcPts val="2800"/>
              </a:spcBef>
              <a:defRPr sz="3200"/>
            </a:lvl4pPr>
            <a:lvl5pPr marL="1968500" indent="-393700">
              <a:lnSpc>
                <a:spcPct val="90000"/>
              </a:lnSpc>
              <a:spcBef>
                <a:spcPts val="2800"/>
              </a:spcBef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0" name="Shape 7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type="body" idx="1"/>
          </p:nvPr>
        </p:nvSpPr>
        <p:spPr>
          <a:xfrm>
            <a:off x="901700" y="1727200"/>
            <a:ext cx="11201400" cy="6286500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8" name="Shape 7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type="pic" sz="quarter" idx="13"/>
          </p:nvPr>
        </p:nvSpPr>
        <p:spPr>
          <a:xfrm>
            <a:off x="6654800" y="482600"/>
            <a:ext cx="5981700" cy="3911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pic" sz="half" idx="14"/>
          </p:nvPr>
        </p:nvSpPr>
        <p:spPr>
          <a:xfrm>
            <a:off x="6654800" y="4673600"/>
            <a:ext cx="5981700" cy="4597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7" name="Shape 87"/>
          <p:cNvSpPr/>
          <p:nvPr>
            <p:ph type="pic" idx="15"/>
          </p:nvPr>
        </p:nvSpPr>
        <p:spPr>
          <a:xfrm>
            <a:off x="406400" y="482600"/>
            <a:ext cx="5981700" cy="8788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8" name="Shape 8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halk_line_10x7.png"/>
          <p:cNvPicPr>
            <a:picLocks noChangeAspect="0"/>
          </p:cNvPicPr>
          <p:nvPr/>
        </p:nvPicPr>
        <p:blipFill>
          <a:blip r:embed="rId3">
            <a:alphaModFix amt="45000"/>
            <a:extLst/>
          </a:blip>
          <a:stretch>
            <a:fillRect/>
          </a:stretch>
        </p:blipFill>
        <p:spPr>
          <a:xfrm>
            <a:off x="393700" y="355600"/>
            <a:ext cx="12217400" cy="87757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>
            <p:ph type="title"/>
          </p:nvPr>
        </p:nvSpPr>
        <p:spPr>
          <a:xfrm>
            <a:off x="901700" y="635000"/>
            <a:ext cx="11201400" cy="171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299199" y="9258300"/>
            <a:ext cx="409652" cy="4191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1" cap="all" i="0" sz="1800">
                <a:latin typeface="+mn-lt"/>
                <a:ea typeface="+mn-ea"/>
                <a:cs typeface="+mn-cs"/>
                <a:sym typeface="Avenir Nex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" name="Shape 5"/>
          <p:cNvSpPr/>
          <p:nvPr>
            <p:ph type="body" idx="1"/>
          </p:nvPr>
        </p:nvSpPr>
        <p:spPr>
          <a:xfrm>
            <a:off x="901700" y="2603500"/>
            <a:ext cx="11201400" cy="596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1pPr>
      <a:lvl2pPr marL="0" marR="0" indent="228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2pPr>
      <a:lvl3pPr marL="0" marR="0" indent="457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3pPr>
      <a:lvl4pPr marL="0" marR="0" indent="685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4pPr>
      <a:lvl5pPr marL="0" marR="0" indent="9144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5pPr>
      <a:lvl6pPr marL="0" marR="0" indent="11430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6pPr>
      <a:lvl7pPr marL="0" marR="0" indent="1371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7pPr>
      <a:lvl8pPr marL="0" marR="0" indent="1600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8pPr>
      <a:lvl9pPr marL="0" marR="0" indent="1828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34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2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ElasticSearch基础与应用(6)</a:t>
            </a:r>
          </a:p>
        </p:txBody>
      </p:sp>
      <p:sp>
        <p:nvSpPr>
          <p:cNvPr id="122" name="Shape 122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吴晓刚 2016/12</a:t>
            </a:r>
          </a:p>
        </p:txBody>
      </p:sp>
      <p:sp>
        <p:nvSpPr>
          <p:cNvPr id="123" name="Shape 123"/>
          <p:cNvSpPr/>
          <p:nvPr>
            <p:ph type="sldNum" sz="quarter" idx="2"/>
          </p:nvPr>
        </p:nvSpPr>
        <p:spPr>
          <a:xfrm>
            <a:off x="6377762" y="9258300"/>
            <a:ext cx="261976" cy="419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Terms Aggregation</a:t>
            </a:r>
          </a:p>
        </p:txBody>
      </p:sp>
      <p:sp>
        <p:nvSpPr>
          <p:cNvPr id="176" name="Shape 17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7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3244" y="1978140"/>
            <a:ext cx="4222268" cy="5530620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pic>
        <p:nvPicPr>
          <p:cNvPr id="178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40844" y="1708887"/>
            <a:ext cx="6154802" cy="6996226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pic>
        <p:nvPicPr>
          <p:cNvPr id="179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62416" y="5934903"/>
            <a:ext cx="9499490" cy="3694044"/>
          </a:xfrm>
          <a:prstGeom prst="rect">
            <a:avLst/>
          </a:prstGeom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Range Aggregation</a:t>
            </a:r>
          </a:p>
        </p:txBody>
      </p:sp>
      <p:sp>
        <p:nvSpPr>
          <p:cNvPr id="182" name="Shape 18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3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6044" y="1991093"/>
            <a:ext cx="3572854" cy="5504714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pic>
        <p:nvPicPr>
          <p:cNvPr id="184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75844" y="1686458"/>
            <a:ext cx="3943369" cy="7218884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Date RANGE Aggregation</a:t>
            </a:r>
          </a:p>
        </p:txBody>
      </p:sp>
      <p:sp>
        <p:nvSpPr>
          <p:cNvPr id="187" name="Shape 18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8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75344" y="2105393"/>
            <a:ext cx="5389436" cy="6977914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IP RANGE Aggregation</a:t>
            </a:r>
          </a:p>
        </p:txBody>
      </p:sp>
      <p:sp>
        <p:nvSpPr>
          <p:cNvPr id="191" name="Shape 19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2" name="Shape 192"/>
          <p:cNvSpPr/>
          <p:nvPr/>
        </p:nvSpPr>
        <p:spPr>
          <a:xfrm>
            <a:off x="968908" y="2636317"/>
            <a:ext cx="10584384" cy="683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对于ip类型（非存放ip的string类型)字段按范围切分Bucket</a:t>
            </a:r>
          </a:p>
        </p:txBody>
      </p:sp>
      <p:grpSp>
        <p:nvGrpSpPr>
          <p:cNvPr id="195" name="Group 195"/>
          <p:cNvGrpSpPr/>
          <p:nvPr/>
        </p:nvGrpSpPr>
        <p:grpSpPr>
          <a:xfrm>
            <a:off x="514350" y="3752850"/>
            <a:ext cx="6184900" cy="4508500"/>
            <a:chOff x="0" y="0"/>
            <a:chExt cx="6184900" cy="4508500"/>
          </a:xfrm>
        </p:grpSpPr>
        <p:pic>
          <p:nvPicPr>
            <p:cNvPr id="194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" y="355600"/>
              <a:ext cx="6159500" cy="40386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3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184900" cy="4508500"/>
            </a:xfrm>
            <a:prstGeom prst="rect">
              <a:avLst/>
            </a:prstGeom>
            <a:effectLst/>
          </p:spPr>
        </p:pic>
      </p:grpSp>
      <p:grpSp>
        <p:nvGrpSpPr>
          <p:cNvPr id="198" name="Group 198"/>
          <p:cNvGrpSpPr/>
          <p:nvPr/>
        </p:nvGrpSpPr>
        <p:grpSpPr>
          <a:xfrm>
            <a:off x="7766050" y="3422650"/>
            <a:ext cx="4799518" cy="5263952"/>
            <a:chOff x="0" y="0"/>
            <a:chExt cx="4799517" cy="5263951"/>
          </a:xfrm>
        </p:grpSpPr>
        <p:pic>
          <p:nvPicPr>
            <p:cNvPr id="197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00" y="355600"/>
              <a:ext cx="4774118" cy="479405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6" name="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4799518" cy="5263952"/>
            </a:xfrm>
            <a:prstGeom prst="rect">
              <a:avLst/>
            </a:prstGeom>
            <a:effectLst/>
          </p:spPr>
        </p:pic>
      </p:grpSp>
      <p:sp>
        <p:nvSpPr>
          <p:cNvPr id="199" name="Shape 199"/>
          <p:cNvSpPr/>
          <p:nvPr/>
        </p:nvSpPr>
        <p:spPr>
          <a:xfrm>
            <a:off x="6870700" y="537210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HIstogram AGGregation</a:t>
            </a:r>
          </a:p>
        </p:txBody>
      </p:sp>
      <p:sp>
        <p:nvSpPr>
          <p:cNvPr id="202" name="Shape 20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3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3344" y="2737587"/>
            <a:ext cx="4204793" cy="4938826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pic>
        <p:nvPicPr>
          <p:cNvPr id="204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96544" y="2737587"/>
            <a:ext cx="3646907" cy="4938826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Date HIstogram Agg</a:t>
            </a:r>
          </a:p>
        </p:txBody>
      </p:sp>
      <p:sp>
        <p:nvSpPr>
          <p:cNvPr id="207" name="Shape 20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8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444" y="1730743"/>
            <a:ext cx="4765053" cy="4336314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pic>
        <p:nvPicPr>
          <p:cNvPr id="209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72844" y="1457693"/>
            <a:ext cx="3572853" cy="6381014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grpSp>
        <p:nvGrpSpPr>
          <p:cNvPr id="212" name="Group 212"/>
          <p:cNvGrpSpPr/>
          <p:nvPr/>
        </p:nvGrpSpPr>
        <p:grpSpPr>
          <a:xfrm>
            <a:off x="1714500" y="4552950"/>
            <a:ext cx="5795056" cy="4780813"/>
            <a:chOff x="0" y="0"/>
            <a:chExt cx="5795055" cy="4780812"/>
          </a:xfrm>
        </p:grpSpPr>
        <p:pic>
          <p:nvPicPr>
            <p:cNvPr id="211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00" y="355600"/>
              <a:ext cx="5769656" cy="431091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0" name="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5795056" cy="4780813"/>
            </a:xfrm>
            <a:prstGeom prst="rect">
              <a:avLst/>
            </a:prstGeom>
            <a:effectLst/>
          </p:spPr>
        </p:pic>
      </p:grpSp>
      <p:pic>
        <p:nvPicPr>
          <p:cNvPr id="214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902614" y="2390493"/>
            <a:ext cx="2013843" cy="254240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Geo Distance Aggregation</a:t>
            </a:r>
          </a:p>
        </p:txBody>
      </p:sp>
      <p:sp>
        <p:nvSpPr>
          <p:cNvPr id="218" name="Shape 21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1" name="Group 221"/>
          <p:cNvGrpSpPr/>
          <p:nvPr/>
        </p:nvGrpSpPr>
        <p:grpSpPr>
          <a:xfrm>
            <a:off x="679450" y="3245677"/>
            <a:ext cx="5524259" cy="4557646"/>
            <a:chOff x="0" y="0"/>
            <a:chExt cx="5524258" cy="4557645"/>
          </a:xfrm>
        </p:grpSpPr>
        <p:pic>
          <p:nvPicPr>
            <p:cNvPr id="220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" y="355600"/>
              <a:ext cx="5498859" cy="408774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9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524259" cy="4557646"/>
            </a:xfrm>
            <a:prstGeom prst="rect">
              <a:avLst/>
            </a:prstGeom>
            <a:effectLst/>
          </p:spPr>
        </p:pic>
      </p:grpSp>
      <p:grpSp>
        <p:nvGrpSpPr>
          <p:cNvPr id="224" name="Group 224"/>
          <p:cNvGrpSpPr/>
          <p:nvPr/>
        </p:nvGrpSpPr>
        <p:grpSpPr>
          <a:xfrm>
            <a:off x="7372229" y="1746250"/>
            <a:ext cx="4867934" cy="7340600"/>
            <a:chOff x="0" y="0"/>
            <a:chExt cx="4867933" cy="7340600"/>
          </a:xfrm>
        </p:grpSpPr>
        <p:pic>
          <p:nvPicPr>
            <p:cNvPr id="223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00" y="355600"/>
              <a:ext cx="4842534" cy="68707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22" name="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4867934" cy="7340600"/>
            </a:xfrm>
            <a:prstGeom prst="rect">
              <a:avLst/>
            </a:prstGeom>
            <a:effectLst/>
          </p:spPr>
        </p:pic>
      </p:grpSp>
      <p:sp>
        <p:nvSpPr>
          <p:cNvPr id="225" name="Shape 225"/>
          <p:cNvSpPr/>
          <p:nvPr/>
        </p:nvSpPr>
        <p:spPr>
          <a:xfrm>
            <a:off x="6311900" y="4572000"/>
            <a:ext cx="1785392" cy="1270000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6" name="Shape 226"/>
          <p:cNvSpPr/>
          <p:nvPr/>
        </p:nvSpPr>
        <p:spPr>
          <a:xfrm>
            <a:off x="852678" y="2293417"/>
            <a:ext cx="5838445" cy="683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设定原点，按照距离切分Bucket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GeoHash grid aggregation</a:t>
            </a:r>
          </a:p>
        </p:txBody>
      </p:sp>
      <p:sp>
        <p:nvSpPr>
          <p:cNvPr id="229" name="Shape 22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0" name="Shape 230"/>
          <p:cNvSpPr/>
          <p:nvPr/>
        </p:nvSpPr>
        <p:spPr>
          <a:xfrm>
            <a:off x="5864402" y="2307184"/>
            <a:ext cx="6479374" cy="1265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根据经纬度形成的网格(cell)切分Bucket，可用于绘制热点图</a:t>
            </a:r>
          </a:p>
        </p:txBody>
      </p:sp>
      <p:grpSp>
        <p:nvGrpSpPr>
          <p:cNvPr id="233" name="Group 233"/>
          <p:cNvGrpSpPr/>
          <p:nvPr/>
        </p:nvGrpSpPr>
        <p:grpSpPr>
          <a:xfrm>
            <a:off x="381000" y="2254250"/>
            <a:ext cx="5130800" cy="3606800"/>
            <a:chOff x="0" y="0"/>
            <a:chExt cx="5130800" cy="3606800"/>
          </a:xfrm>
        </p:grpSpPr>
        <p:pic>
          <p:nvPicPr>
            <p:cNvPr id="232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" y="355600"/>
              <a:ext cx="5105400" cy="31369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31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130800" cy="3606800"/>
            </a:xfrm>
            <a:prstGeom prst="rect">
              <a:avLst/>
            </a:prstGeom>
            <a:effectLst/>
          </p:spPr>
        </p:pic>
      </p:grpSp>
      <p:grpSp>
        <p:nvGrpSpPr>
          <p:cNvPr id="236" name="Group 236"/>
          <p:cNvGrpSpPr/>
          <p:nvPr/>
        </p:nvGrpSpPr>
        <p:grpSpPr>
          <a:xfrm>
            <a:off x="469900" y="5506356"/>
            <a:ext cx="4038600" cy="4174393"/>
            <a:chOff x="0" y="0"/>
            <a:chExt cx="4038600" cy="4174392"/>
          </a:xfrm>
        </p:grpSpPr>
        <p:pic>
          <p:nvPicPr>
            <p:cNvPr id="235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00" y="355600"/>
              <a:ext cx="4013200" cy="370449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34" name="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4038600" cy="4174393"/>
            </a:xfrm>
            <a:prstGeom prst="rect">
              <a:avLst/>
            </a:prstGeom>
            <a:effectLst/>
          </p:spPr>
        </p:pic>
      </p:grpSp>
      <p:grpSp>
        <p:nvGrpSpPr>
          <p:cNvPr id="239" name="Group 239"/>
          <p:cNvGrpSpPr/>
          <p:nvPr/>
        </p:nvGrpSpPr>
        <p:grpSpPr>
          <a:xfrm>
            <a:off x="4895850" y="4040707"/>
            <a:ext cx="7683500" cy="4610101"/>
            <a:chOff x="0" y="0"/>
            <a:chExt cx="7683500" cy="4610100"/>
          </a:xfrm>
        </p:grpSpPr>
        <p:pic>
          <p:nvPicPr>
            <p:cNvPr id="238" name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700" y="355600"/>
              <a:ext cx="7658100" cy="41402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37" name="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7683500" cy="46101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更多的Bucket Aggs</a:t>
            </a:r>
          </a:p>
        </p:txBody>
      </p:sp>
      <p:sp>
        <p:nvSpPr>
          <p:cNvPr id="242" name="Shape 24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502412">
              <a:spcBef>
                <a:spcPts val="2700"/>
              </a:spcBef>
              <a:buSzTx/>
              <a:buNone/>
              <a:defRPr sz="3096">
                <a:effectLst>
                  <a:outerShdw sx="100000" sy="100000" kx="0" ky="0" algn="b" rotWithShape="0" blurRad="21844" dist="21844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留给大家自己慢慢去探索</a:t>
            </a:r>
          </a:p>
          <a:p>
            <a:pPr marL="382270" indent="-382270" defTabSz="502412">
              <a:spcBef>
                <a:spcPts val="2700"/>
              </a:spcBef>
              <a:defRPr sz="3096">
                <a:effectLst>
                  <a:outerShdw sx="100000" sy="100000" kx="0" ky="0" algn="b" rotWithShape="0" blurRad="21844" dist="21844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Nested Aggs / Reverse Nested Aggs</a:t>
            </a:r>
          </a:p>
          <a:p>
            <a:pPr marL="382270" indent="-382270" defTabSz="502412">
              <a:spcBef>
                <a:spcPts val="2700"/>
              </a:spcBef>
              <a:defRPr sz="3096">
                <a:effectLst>
                  <a:outerShdw sx="100000" sy="100000" kx="0" ky="0" algn="b" rotWithShape="0" blurRad="21844" dist="21844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Global Aggs</a:t>
            </a:r>
          </a:p>
          <a:p>
            <a:pPr marL="382270" indent="-382270" defTabSz="502412">
              <a:spcBef>
                <a:spcPts val="2700"/>
              </a:spcBef>
              <a:defRPr sz="3096">
                <a:effectLst>
                  <a:outerShdw sx="100000" sy="100000" kx="0" ky="0" algn="b" rotWithShape="0" blurRad="21844" dist="21844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Parent / children Aggs</a:t>
            </a:r>
          </a:p>
          <a:p>
            <a:pPr marL="382270" indent="-382270" defTabSz="502412">
              <a:spcBef>
                <a:spcPts val="2700"/>
              </a:spcBef>
              <a:defRPr sz="3096">
                <a:effectLst>
                  <a:outerShdw sx="100000" sy="100000" kx="0" ky="0" algn="b" rotWithShape="0" blurRad="21844" dist="21844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Filter aggs</a:t>
            </a:r>
          </a:p>
          <a:p>
            <a:pPr marL="382270" indent="-382270" defTabSz="502412">
              <a:spcBef>
                <a:spcPts val="2700"/>
              </a:spcBef>
              <a:defRPr sz="3096">
                <a:effectLst>
                  <a:outerShdw sx="100000" sy="100000" kx="0" ky="0" algn="b" rotWithShape="0" blurRad="21844" dist="21844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Significant Terms Aggs</a:t>
            </a:r>
          </a:p>
          <a:p>
            <a:pPr marL="382270" indent="-382270" defTabSz="502412">
              <a:spcBef>
                <a:spcPts val="2700"/>
              </a:spcBef>
              <a:defRPr sz="3096">
                <a:effectLst>
                  <a:outerShdw sx="100000" sy="100000" kx="0" ky="0" algn="b" rotWithShape="0" blurRad="21844" dist="21844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etc… etc</a:t>
            </a:r>
          </a:p>
        </p:txBody>
      </p:sp>
      <p:sp>
        <p:nvSpPr>
          <p:cNvPr id="243" name="Shape 24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Pipeline AggregationS</a:t>
            </a:r>
          </a:p>
        </p:txBody>
      </p:sp>
      <p:sp>
        <p:nvSpPr>
          <p:cNvPr id="246" name="Shape 24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7" name="Shape 247"/>
          <p:cNvSpPr/>
          <p:nvPr/>
        </p:nvSpPr>
        <p:spPr>
          <a:xfrm>
            <a:off x="1128273" y="1982014"/>
            <a:ext cx="5871074" cy="2639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95111" indent="-395111" algn="l">
              <a:buSzPct val="75000"/>
              <a:buChar char="•"/>
              <a:defRPr sz="2400"/>
            </a:pPr>
            <a:r>
              <a:t>普通的Aggs是对Bucket内的文档做聚合计算</a:t>
            </a:r>
          </a:p>
          <a:p>
            <a:pPr marL="395111" indent="-395111" algn="l">
              <a:buSzPct val="75000"/>
              <a:buChar char="•"/>
              <a:defRPr sz="2400"/>
            </a:pPr>
            <a:r>
              <a:t>Pipeline Aggs是对其他Aggs聚合的结果做进一步的聚合计算</a:t>
            </a:r>
          </a:p>
          <a:p>
            <a:pPr marL="395111" indent="-395111" algn="l">
              <a:buSzPct val="75000"/>
              <a:buChar char="•"/>
              <a:defRPr sz="2400"/>
            </a:pPr>
          </a:p>
          <a:p>
            <a:pPr marL="395111" indent="-395111" algn="l">
              <a:buSzPct val="75000"/>
              <a:buChar char="•"/>
              <a:defRPr sz="2400"/>
            </a:pPr>
            <a:r>
              <a:t>比较新的特性，我也没有怎么使用过 😓</a:t>
            </a:r>
          </a:p>
        </p:txBody>
      </p:sp>
      <p:pic>
        <p:nvPicPr>
          <p:cNvPr id="248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944" y="1841500"/>
            <a:ext cx="5053064" cy="7239000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pic>
        <p:nvPicPr>
          <p:cNvPr id="249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4246210">
            <a:off x="9735351" y="5609511"/>
            <a:ext cx="2089522" cy="299399"/>
          </a:xfrm>
          <a:prstGeom prst="rect">
            <a:avLst/>
          </a:prstGeom>
        </p:spPr>
      </p:pic>
      <p:sp>
        <p:nvSpPr>
          <p:cNvPr id="251" name="Shape 251"/>
          <p:cNvSpPr/>
          <p:nvPr/>
        </p:nvSpPr>
        <p:spPr>
          <a:xfrm>
            <a:off x="8648852" y="6982523"/>
            <a:ext cx="2914164" cy="639954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0" sz="15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buckets_path指明用哪个聚合的结果做为计算的数据源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title"/>
          </p:nvPr>
        </p:nvSpPr>
        <p:spPr>
          <a:xfrm>
            <a:off x="914400" y="635000"/>
            <a:ext cx="11201400" cy="1714500"/>
          </a:xfrm>
          <a:prstGeom prst="rect">
            <a:avLst/>
          </a:prstGeom>
        </p:spPr>
        <p:txBody>
          <a:bodyPr/>
          <a:lstStyle/>
          <a:p>
            <a:pPr/>
            <a:r>
              <a:t>大纲  </a:t>
            </a:r>
          </a:p>
        </p:txBody>
      </p:sp>
      <p:sp>
        <p:nvSpPr>
          <p:cNvPr id="126" name="Shape 126"/>
          <p:cNvSpPr/>
          <p:nvPr>
            <p:ph type="body" idx="1"/>
          </p:nvPr>
        </p:nvSpPr>
        <p:spPr>
          <a:prstGeom prst="rect">
            <a:avLst/>
          </a:prstGeom>
          <a:ln w="9525">
            <a:round/>
          </a:ln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  <a:r>
              <a:t>Lucene与全文检索</a:t>
            </a:r>
          </a:p>
          <a:p>
            <a:pPr marL="0" indent="0" algn="ctr">
              <a:spcBef>
                <a:spcPts val="0"/>
              </a:spcBef>
              <a:buSzTx/>
              <a:buNone/>
              <a:defRPr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  <a:r>
              <a:t>ES快速起步</a:t>
            </a:r>
          </a:p>
          <a:p>
            <a:pPr marL="0" indent="0" algn="ctr">
              <a:spcBef>
                <a:spcPts val="0"/>
              </a:spcBef>
              <a:buSzTx/>
              <a:buNone/>
              <a:defRPr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  <a:r>
              <a:t>集群与水平扩展</a:t>
            </a:r>
          </a:p>
          <a:p>
            <a:pPr marL="0" indent="0" algn="ctr">
              <a:spcBef>
                <a:spcPts val="0"/>
              </a:spcBef>
              <a:buSzTx/>
              <a:buNone/>
              <a:defRPr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  <a:p>
            <a:pPr marL="0" indent="0" algn="ctr">
              <a:spcBef>
                <a:spcPts val="0"/>
              </a:spcBef>
              <a:buSzTx/>
              <a:buNone/>
              <a:defRPr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  <a:r>
              <a:t>索引的管理</a:t>
            </a:r>
          </a:p>
          <a:p>
            <a:pPr marL="0" indent="0" algn="ctr">
              <a:spcBef>
                <a:spcPts val="0"/>
              </a:spcBef>
              <a:buSzTx/>
              <a:buNone/>
              <a:defRPr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  <a:r>
              <a:t>搜索基础</a:t>
            </a:r>
          </a:p>
          <a:p>
            <a:pPr marL="0" indent="0" algn="ctr">
              <a:spcBef>
                <a:spcPts val="0"/>
              </a:spcBef>
              <a:buSzTx/>
              <a:buNone/>
              <a:defRPr sz="3000">
                <a:solidFill>
                  <a:srgbClr val="F6F5F4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  <a:r>
              <a:t>聚合分析</a:t>
            </a:r>
          </a:p>
          <a:p>
            <a:pPr marL="0" indent="0" algn="ctr">
              <a:spcBef>
                <a:spcPts val="0"/>
              </a:spcBef>
              <a:buSzTx/>
              <a:buNone/>
              <a:defRPr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  <a:r>
              <a:t>生存指南</a:t>
            </a:r>
          </a:p>
        </p:txBody>
      </p:sp>
      <p:sp>
        <p:nvSpPr>
          <p:cNvPr id="127" name="Shape 127"/>
          <p:cNvSpPr/>
          <p:nvPr/>
        </p:nvSpPr>
        <p:spPr>
          <a:xfrm>
            <a:off x="1049055" y="5397500"/>
            <a:ext cx="10932090" cy="0"/>
          </a:xfrm>
          <a:prstGeom prst="line">
            <a:avLst/>
          </a:prstGeom>
          <a:ln w="38100">
            <a:solidFill>
              <a:srgbClr val="4A4744"/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8" name="Shape 128"/>
          <p:cNvSpPr/>
          <p:nvPr>
            <p:ph type="sldNum" sz="quarter" idx="2"/>
          </p:nvPr>
        </p:nvSpPr>
        <p:spPr>
          <a:xfrm>
            <a:off x="6373036" y="9258300"/>
            <a:ext cx="261977" cy="419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Matrix Stats Aggregation</a:t>
            </a:r>
          </a:p>
        </p:txBody>
      </p:sp>
      <p:sp>
        <p:nvSpPr>
          <p:cNvPr id="254" name="Shape 25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7" name="Group 257"/>
          <p:cNvGrpSpPr/>
          <p:nvPr/>
        </p:nvGrpSpPr>
        <p:grpSpPr>
          <a:xfrm>
            <a:off x="1155700" y="4258831"/>
            <a:ext cx="5759373" cy="3090138"/>
            <a:chOff x="0" y="0"/>
            <a:chExt cx="5759372" cy="3090137"/>
          </a:xfrm>
        </p:grpSpPr>
        <p:pic>
          <p:nvPicPr>
            <p:cNvPr id="256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" y="355600"/>
              <a:ext cx="5733973" cy="262023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55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759373" cy="3090138"/>
            </a:xfrm>
            <a:prstGeom prst="rect">
              <a:avLst/>
            </a:prstGeom>
            <a:effectLst/>
          </p:spPr>
        </p:pic>
      </p:grpSp>
      <p:grpSp>
        <p:nvGrpSpPr>
          <p:cNvPr id="260" name="Group 260"/>
          <p:cNvGrpSpPr/>
          <p:nvPr/>
        </p:nvGrpSpPr>
        <p:grpSpPr>
          <a:xfrm>
            <a:off x="7498959" y="2489199"/>
            <a:ext cx="3945758" cy="6943959"/>
            <a:chOff x="0" y="0"/>
            <a:chExt cx="3945757" cy="6943957"/>
          </a:xfrm>
        </p:grpSpPr>
        <p:pic>
          <p:nvPicPr>
            <p:cNvPr id="259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00" y="355600"/>
              <a:ext cx="3920358" cy="647405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58" name="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945758" cy="6943959"/>
            </a:xfrm>
            <a:prstGeom prst="rect">
              <a:avLst/>
            </a:prstGeom>
            <a:effectLst/>
          </p:spPr>
        </p:pic>
      </p:grpSp>
      <p:sp>
        <p:nvSpPr>
          <p:cNvPr id="261" name="Shape 261"/>
          <p:cNvSpPr/>
          <p:nvPr/>
        </p:nvSpPr>
        <p:spPr>
          <a:xfrm>
            <a:off x="1781136" y="2534717"/>
            <a:ext cx="4279901" cy="1255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跨多个字段的统计计算</a:t>
            </a:r>
          </a:p>
          <a:p>
            <a:pPr/>
            <a:r>
              <a:t>😯还未用过!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Instant Aggregation</a:t>
            </a:r>
          </a:p>
        </p:txBody>
      </p:sp>
      <p:sp>
        <p:nvSpPr>
          <p:cNvPr id="264" name="Shape 26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8850" y="4966632"/>
            <a:ext cx="10579100" cy="3975101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Shape 266"/>
          <p:cNvSpPr/>
          <p:nvPr/>
        </p:nvSpPr>
        <p:spPr>
          <a:xfrm>
            <a:off x="946029" y="2672649"/>
            <a:ext cx="10604742" cy="1970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83986" indent="-283986" algn="l">
              <a:buSzPct val="75000"/>
              <a:buChar char="•"/>
              <a:defRPr sz="2100"/>
            </a:pPr>
            <a:r>
              <a:t>对于日志应用，经常要用到date range: [ now - x day TO now] 筛选数据做分析</a:t>
            </a:r>
          </a:p>
          <a:p>
            <a:pPr marL="283986" indent="-283986" algn="l">
              <a:buSzPct val="75000"/>
              <a:buChar char="•"/>
              <a:defRPr sz="2100"/>
            </a:pPr>
            <a:r>
              <a:t>曾经，这样的Query在ES里是无法Cache的</a:t>
            </a:r>
          </a:p>
          <a:p>
            <a:pPr marL="283986" indent="-283986" algn="l">
              <a:buSzPct val="75000"/>
              <a:buChar char="•"/>
              <a:defRPr sz="2100"/>
            </a:pPr>
            <a:r>
              <a:t>每次刷新图表都要重新经历一次全量查询，系统开销大</a:t>
            </a:r>
          </a:p>
          <a:p>
            <a:pPr marL="283986" indent="-283986" algn="l">
              <a:buSzPct val="75000"/>
              <a:buChar char="•"/>
              <a:defRPr sz="2100"/>
            </a:pPr>
            <a:r>
              <a:t>ES5.0以后引入了Instant Aggregation功能，可以缓存大部分数据的聚合结果</a:t>
            </a:r>
          </a:p>
          <a:p>
            <a:pPr marL="283986" indent="-283986" algn="l">
              <a:buSzPct val="75000"/>
              <a:buChar char="•"/>
              <a:defRPr sz="2100"/>
            </a:pPr>
            <a:r>
              <a:t>因此，ES5.0值得拥有！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type="body" idx="14"/>
          </p:nvPr>
        </p:nvSpPr>
        <p:spPr>
          <a:xfrm>
            <a:off x="1270000" y="4248150"/>
            <a:ext cx="10464800" cy="723900"/>
          </a:xfrm>
          <a:prstGeom prst="rect">
            <a:avLst/>
          </a:prstGeom>
        </p:spPr>
        <p:txBody>
          <a:bodyPr/>
          <a:lstStyle/>
          <a:p>
            <a:pPr/>
            <a:r>
              <a:t>Q &amp; A</a:t>
            </a:r>
          </a:p>
        </p:txBody>
      </p:sp>
      <p:sp>
        <p:nvSpPr>
          <p:cNvPr id="269" name="Shape 26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聚合(Aggregation)的类别</a:t>
            </a:r>
          </a:p>
        </p:txBody>
      </p:sp>
      <p:sp>
        <p:nvSpPr>
          <p:cNvPr id="131" name="Shape 131"/>
          <p:cNvSpPr/>
          <p:nvPr>
            <p:ph type="sldNum" sz="quarter" idx="2"/>
          </p:nvPr>
        </p:nvSpPr>
        <p:spPr>
          <a:xfrm>
            <a:off x="6373036" y="9258300"/>
            <a:ext cx="261977" cy="419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132" name="Table 132"/>
          <p:cNvGraphicFramePr/>
          <p:nvPr/>
        </p:nvGraphicFramePr>
        <p:xfrm>
          <a:off x="901700" y="2057400"/>
          <a:ext cx="11201400" cy="629920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4022725"/>
                <a:gridCol w="7165975"/>
              </a:tblGrid>
              <a:tr h="1257300"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12700" dir="15780000">
                              <a:srgbClr val="191919">
                                <a:alpha val="50000"/>
                              </a:srgbClr>
                            </a:outerShdw>
                          </a:effectLst>
                          <a:sym typeface="Avenir Next Demi Bold"/>
                        </a:rPr>
                        <a:t>类别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2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12700" dir="15780000">
                              <a:srgbClr val="191919">
                                <a:alpha val="50000"/>
                              </a:srgbClr>
                            </a:outerShdw>
                          </a:effectLst>
                          <a:sym typeface="Avenir Next Demi Bold"/>
                        </a:rPr>
                        <a:t>作用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2"/>
                      <a:srcRect l="0" t="0" r="0" b="0"/>
                      <a:tile tx="0" ty="0" sx="100000" sy="100000" flip="none" algn="tl"/>
                    </a:blipFill>
                  </a:tcPr>
                </a:tc>
              </a:tr>
              <a:tr h="1257300"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Metric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从文档里计算度量数据，类似SQL里的Select count/sum/min/max/avg  …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R>
                  </a:tcPr>
                </a:tc>
              </a:tr>
              <a:tr h="1257300"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Bucketing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通过一定的条件将文档分配到一个个的“桶”里面，每个桶又一个key，类似SQL的 Group By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R>
                  </a:tcPr>
                </a:tc>
              </a:tr>
              <a:tr h="1257300"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Matrix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矩阵计算，目前还是一个实验特性，可以对文档的多个字段进行统计计算。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R>
                  </a:tcPr>
                </a:tc>
              </a:tr>
              <a:tr h="1257300"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Pipeline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L>
                    <a:lnB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可以对其他聚合的结果再进一步做聚合计算。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R>
                    <a:lnB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body" idx="14"/>
          </p:nvPr>
        </p:nvSpPr>
        <p:spPr>
          <a:xfrm>
            <a:off x="1270000" y="3950107"/>
            <a:ext cx="10464800" cy="1319986"/>
          </a:xfrm>
          <a:prstGeom prst="rect">
            <a:avLst/>
          </a:prstGeom>
        </p:spPr>
        <p:txBody>
          <a:bodyPr/>
          <a:lstStyle/>
          <a:p>
            <a:pPr/>
            <a:r>
              <a:t>我们将一边学习聚合，一边讲学到的知识应用在Kibana上，作出炫酷的图表！</a:t>
            </a:r>
          </a:p>
        </p:txBody>
      </p:sp>
      <p:sp>
        <p:nvSpPr>
          <p:cNvPr id="135" name="Shape 135"/>
          <p:cNvSpPr/>
          <p:nvPr>
            <p:ph type="sldNum" sz="quarter" idx="2"/>
          </p:nvPr>
        </p:nvSpPr>
        <p:spPr>
          <a:xfrm>
            <a:off x="6373036" y="9258300"/>
            <a:ext cx="261977" cy="419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Metrics Aggregation (1)</a:t>
            </a:r>
          </a:p>
        </p:txBody>
      </p:sp>
      <p:sp>
        <p:nvSpPr>
          <p:cNvPr id="138" name="Shape 138"/>
          <p:cNvSpPr/>
          <p:nvPr>
            <p:ph type="sldNum" sz="quarter" idx="2"/>
          </p:nvPr>
        </p:nvSpPr>
        <p:spPr>
          <a:xfrm>
            <a:off x="6373036" y="9258300"/>
            <a:ext cx="261977" cy="419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9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818" y="1800923"/>
            <a:ext cx="3180906" cy="3294254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sp>
        <p:nvSpPr>
          <p:cNvPr id="140" name="Shape 140"/>
          <p:cNvSpPr/>
          <p:nvPr/>
        </p:nvSpPr>
        <p:spPr>
          <a:xfrm>
            <a:off x="3572562" y="8460334"/>
            <a:ext cx="4444070" cy="67096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70416" indent="-370416" algn="l">
              <a:buSzPct val="75000"/>
              <a:buChar char="•"/>
              <a:defRPr i="0" sz="16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  <a:r>
              <a:t>不指定Query时，默认为Match all</a:t>
            </a:r>
          </a:p>
          <a:p>
            <a:pPr marL="370416" indent="-370416" algn="l">
              <a:buSzPct val="75000"/>
              <a:buChar char="•"/>
              <a:defRPr i="0" sz="16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  <a:r>
              <a:t>“size”:0表示不返回搜索结果，只返回聚合值</a:t>
            </a:r>
          </a:p>
        </p:txBody>
      </p:sp>
      <p:pic>
        <p:nvPicPr>
          <p:cNvPr id="141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45444" y="1800923"/>
            <a:ext cx="3180906" cy="3294254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pic>
        <p:nvPicPr>
          <p:cNvPr id="142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161070" y="1712023"/>
            <a:ext cx="3180907" cy="3294254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pic>
        <p:nvPicPr>
          <p:cNvPr id="143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29818" y="5199945"/>
            <a:ext cx="3180906" cy="3294254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pic>
        <p:nvPicPr>
          <p:cNvPr id="144" name="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161070" y="5155495"/>
            <a:ext cx="3180907" cy="3294254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pic>
        <p:nvPicPr>
          <p:cNvPr id="145" name="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445444" y="5199945"/>
            <a:ext cx="3180906" cy="3294254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Metrics Aggregation (2)</a:t>
            </a:r>
          </a:p>
        </p:txBody>
      </p:sp>
      <p:sp>
        <p:nvSpPr>
          <p:cNvPr id="148" name="Shape 148"/>
          <p:cNvSpPr/>
          <p:nvPr>
            <p:ph type="sldNum" sz="quarter" idx="2"/>
          </p:nvPr>
        </p:nvSpPr>
        <p:spPr>
          <a:xfrm>
            <a:off x="6373036" y="9258300"/>
            <a:ext cx="261977" cy="419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9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6470" y="2297995"/>
            <a:ext cx="3180907" cy="3294254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pic>
        <p:nvPicPr>
          <p:cNvPr id="150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55008" y="2162169"/>
            <a:ext cx="3957231" cy="3565906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pic>
        <p:nvPicPr>
          <p:cNvPr id="151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55008" y="5839710"/>
            <a:ext cx="3957231" cy="3294254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pic>
        <p:nvPicPr>
          <p:cNvPr id="152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6470" y="5752395"/>
            <a:ext cx="3180907" cy="3294254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pic>
        <p:nvPicPr>
          <p:cNvPr id="153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554770" y="1429358"/>
            <a:ext cx="3676455" cy="8009585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pic>
        <p:nvPicPr>
          <p:cNvPr id="154" name="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907738" y="5980551"/>
            <a:ext cx="3044868" cy="31310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Metrics Aggregation (3)</a:t>
            </a:r>
          </a:p>
        </p:txBody>
      </p:sp>
      <p:sp>
        <p:nvSpPr>
          <p:cNvPr id="158" name="Shape 158"/>
          <p:cNvSpPr/>
          <p:nvPr>
            <p:ph type="sldNum" sz="quarter" idx="2"/>
          </p:nvPr>
        </p:nvSpPr>
        <p:spPr>
          <a:xfrm>
            <a:off x="6373036" y="9258300"/>
            <a:ext cx="261977" cy="419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9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700" y="2087620"/>
            <a:ext cx="11429400" cy="6763004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Metrics Aggregation (4)</a:t>
            </a:r>
          </a:p>
        </p:txBody>
      </p:sp>
      <p:sp>
        <p:nvSpPr>
          <p:cNvPr id="162" name="Shape 162"/>
          <p:cNvSpPr/>
          <p:nvPr>
            <p:ph type="sldNum" sz="quarter" idx="2"/>
          </p:nvPr>
        </p:nvSpPr>
        <p:spPr>
          <a:xfrm>
            <a:off x="6373036" y="9258300"/>
            <a:ext cx="261977" cy="419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5" name="Group 165"/>
          <p:cNvGrpSpPr/>
          <p:nvPr/>
        </p:nvGrpSpPr>
        <p:grpSpPr>
          <a:xfrm>
            <a:off x="641350" y="4724400"/>
            <a:ext cx="5473700" cy="4216400"/>
            <a:chOff x="0" y="0"/>
            <a:chExt cx="5473700" cy="4216400"/>
          </a:xfrm>
        </p:grpSpPr>
        <p:pic>
          <p:nvPicPr>
            <p:cNvPr id="164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" y="355600"/>
              <a:ext cx="5448300" cy="37465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3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473700" cy="4216400"/>
            </a:xfrm>
            <a:prstGeom prst="rect">
              <a:avLst/>
            </a:prstGeom>
            <a:effectLst/>
          </p:spPr>
        </p:pic>
      </p:grpSp>
      <p:pic>
        <p:nvPicPr>
          <p:cNvPr id="166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4539" y="2075690"/>
            <a:ext cx="4826590" cy="2915410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grpSp>
        <p:nvGrpSpPr>
          <p:cNvPr id="169" name="Group 169"/>
          <p:cNvGrpSpPr/>
          <p:nvPr/>
        </p:nvGrpSpPr>
        <p:grpSpPr>
          <a:xfrm>
            <a:off x="6447283" y="3187700"/>
            <a:ext cx="6007101" cy="4445000"/>
            <a:chOff x="0" y="0"/>
            <a:chExt cx="6007100" cy="4445000"/>
          </a:xfrm>
        </p:grpSpPr>
        <p:pic>
          <p:nvPicPr>
            <p:cNvPr id="168" name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700" y="355600"/>
              <a:ext cx="5981700" cy="39751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7" name="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6007100" cy="4445000"/>
            </a:xfrm>
            <a:prstGeom prst="rect">
              <a:avLst/>
            </a:prstGeom>
            <a:effectLst/>
          </p:spPr>
        </p:pic>
      </p:grpSp>
      <p:pic>
        <p:nvPicPr>
          <p:cNvPr id="170" name="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037539" y="2161795"/>
            <a:ext cx="4826589" cy="1295401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常用的Bucket Aggregation</a:t>
            </a:r>
          </a:p>
        </p:txBody>
      </p:sp>
      <p:sp>
        <p:nvSpPr>
          <p:cNvPr id="173" name="Shape 173"/>
          <p:cNvSpPr/>
          <p:nvPr>
            <p:ph type="sldNum" sz="quarter" idx="2"/>
          </p:nvPr>
        </p:nvSpPr>
        <p:spPr>
          <a:xfrm>
            <a:off x="6373036" y="9258300"/>
            <a:ext cx="261977" cy="419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New_Template5">
  <a:themeElements>
    <a:clrScheme name="New_Template5">
      <a:dk1>
        <a:srgbClr val="5E524C"/>
      </a:dk1>
      <a:lt1>
        <a:srgbClr val="12455E"/>
      </a:lt1>
      <a:dk2>
        <a:srgbClr val="615E5A"/>
      </a:dk2>
      <a:lt2>
        <a:srgbClr val="C8C1B8"/>
      </a:lt2>
      <a:accent1>
        <a:srgbClr val="899DBD"/>
      </a:accent1>
      <a:accent2>
        <a:srgbClr val="74A198"/>
      </a:accent2>
      <a:accent3>
        <a:srgbClr val="8A9759"/>
      </a:accent3>
      <a:accent4>
        <a:srgbClr val="CBA466"/>
      </a:accent4>
      <a:accent5>
        <a:srgbClr val="BB7B3F"/>
      </a:accent5>
      <a:accent6>
        <a:srgbClr val="BA6C5B"/>
      </a:accent6>
      <a:hlink>
        <a:srgbClr val="0000FF"/>
      </a:hlink>
      <a:folHlink>
        <a:srgbClr val="FF00FF"/>
      </a:folHlink>
    </a:clrScheme>
    <a:fontScheme name="New_Template5">
      <a:majorFont>
        <a:latin typeface="Avenir Next"/>
        <a:ea typeface="Avenir Next"/>
        <a:cs typeface="Avenir Next"/>
      </a:majorFont>
      <a:minorFont>
        <a:latin typeface="Avenir Next"/>
        <a:ea typeface="Avenir Next"/>
        <a:cs typeface="Avenir Next"/>
      </a:minorFont>
    </a:fontScheme>
    <a:fmtScheme name="New_Template5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760000">
            <a:srgbClr val="FFFFFF">
              <a:alpha val="3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3E3B39"/>
            </a:solidFill>
            <a:effectLst>
              <a:outerShdw sx="100000" sy="100000" kx="0" ky="0" algn="b" rotWithShape="0" blurRad="25400" dist="12700" dir="4920000">
                <a:srgbClr val="FFFFFF">
                  <a:alpha val="50000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575451">
              <a:alpha val="90000"/>
            </a:srgbClr>
          </a:solidFill>
          <a:prstDash val="solid"/>
          <a:miter lim="400000"/>
        </a:ln>
        <a:effectLst>
          <a:outerShdw sx="100000" sy="100000" kx="0" ky="0" algn="b" rotWithShape="0" blurRad="25400" dist="25400" dir="5520000">
            <a:srgbClr val="FFFFFF">
              <a:alpha val="72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3200" u="none" kumimoji="0" normalizeH="0">
            <a:ln>
              <a:noFill/>
            </a:ln>
            <a:solidFill>
              <a:srgbClr val="5E524C"/>
            </a:solidFill>
            <a:effectLst>
              <a:outerShdw sx="100000" sy="100000" kx="0" ky="0" algn="b" rotWithShape="0" blurRad="25400" dist="25400" dir="5520000">
                <a:srgbClr val="FFFFFF">
                  <a:alpha val="71999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5">
  <a:themeElements>
    <a:clrScheme name="New_Template5">
      <a:dk1>
        <a:srgbClr val="000000"/>
      </a:dk1>
      <a:lt1>
        <a:srgbClr val="FFFFFF"/>
      </a:lt1>
      <a:dk2>
        <a:srgbClr val="615E5A"/>
      </a:dk2>
      <a:lt2>
        <a:srgbClr val="C8C1B8"/>
      </a:lt2>
      <a:accent1>
        <a:srgbClr val="899DBD"/>
      </a:accent1>
      <a:accent2>
        <a:srgbClr val="74A198"/>
      </a:accent2>
      <a:accent3>
        <a:srgbClr val="8A9759"/>
      </a:accent3>
      <a:accent4>
        <a:srgbClr val="CBA466"/>
      </a:accent4>
      <a:accent5>
        <a:srgbClr val="BB7B3F"/>
      </a:accent5>
      <a:accent6>
        <a:srgbClr val="BA6C5B"/>
      </a:accent6>
      <a:hlink>
        <a:srgbClr val="0000FF"/>
      </a:hlink>
      <a:folHlink>
        <a:srgbClr val="FF00FF"/>
      </a:folHlink>
    </a:clrScheme>
    <a:fontScheme name="New_Template5">
      <a:majorFont>
        <a:latin typeface="Avenir Next"/>
        <a:ea typeface="Avenir Next"/>
        <a:cs typeface="Avenir Next"/>
      </a:majorFont>
      <a:minorFont>
        <a:latin typeface="Avenir Next"/>
        <a:ea typeface="Avenir Next"/>
        <a:cs typeface="Avenir Next"/>
      </a:minorFont>
    </a:fontScheme>
    <a:fmtScheme name="New_Template5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760000">
            <a:srgbClr val="FFFFFF">
              <a:alpha val="3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3E3B39"/>
            </a:solidFill>
            <a:effectLst>
              <a:outerShdw sx="100000" sy="100000" kx="0" ky="0" algn="b" rotWithShape="0" blurRad="25400" dist="12700" dir="4920000">
                <a:srgbClr val="FFFFFF">
                  <a:alpha val="50000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575451">
              <a:alpha val="90000"/>
            </a:srgbClr>
          </a:solidFill>
          <a:prstDash val="solid"/>
          <a:miter lim="400000"/>
        </a:ln>
        <a:effectLst>
          <a:outerShdw sx="100000" sy="100000" kx="0" ky="0" algn="b" rotWithShape="0" blurRad="25400" dist="25400" dir="5520000">
            <a:srgbClr val="FFFFFF">
              <a:alpha val="72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3200" u="none" kumimoji="0" normalizeH="0">
            <a:ln>
              <a:noFill/>
            </a:ln>
            <a:solidFill>
              <a:srgbClr val="5E524C"/>
            </a:solidFill>
            <a:effectLst>
              <a:outerShdw sx="100000" sy="100000" kx="0" ky="0" algn="b" rotWithShape="0" blurRad="25400" dist="25400" dir="5520000">
                <a:srgbClr val="FFFFFF">
                  <a:alpha val="71999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